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9" r:id="rId2"/>
    <p:sldId id="272" r:id="rId3"/>
    <p:sldId id="273" r:id="rId4"/>
    <p:sldId id="274" r:id="rId5"/>
    <p:sldId id="259" r:id="rId6"/>
    <p:sldId id="260" r:id="rId7"/>
    <p:sldId id="275" r:id="rId8"/>
    <p:sldId id="261" r:id="rId9"/>
    <p:sldId id="262" r:id="rId10"/>
    <p:sldId id="263" r:id="rId11"/>
    <p:sldId id="26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0" r:id="rId25"/>
    <p:sldId id="270" r:id="rId26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3CF311C-F03E-4FB4-998F-F1E7E4120C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9388CD3D-7908-4FEC-83D4-EED9F7BEB5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9514D-1F86-4ACC-86A8-9F73D17A93E4}" type="slidenum">
              <a:rPr lang="pl-PL" altLang="pl-PL" smtClean="0"/>
              <a:pPr/>
              <a:t>4</a:t>
            </a:fld>
            <a:endParaRPr lang="pl-PL" altLang="pl-P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4C5CE-5E48-4859-9F89-2712942A8A94}" type="slidenum">
              <a:rPr lang="pl-PL" altLang="pl-PL" smtClean="0"/>
              <a:pPr/>
              <a:t>6</a:t>
            </a:fld>
            <a:endParaRPr lang="pl-PL" altLang="pl-P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0D8F9-C6EC-4B06-AF47-334576019BA9}" type="slidenum">
              <a:rPr lang="pl-PL" altLang="pl-PL" smtClean="0"/>
              <a:pPr/>
              <a:t>9</a:t>
            </a:fld>
            <a:endParaRPr lang="pl-PL" altLang="pl-PL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85DC-8B43-4DA4-BE09-B91B795F2B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A4235-1EA9-42DE-BD05-1289FA14A1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C7B7-0192-4AAF-AA92-CF4F71A4EE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A54CE-F443-4DFB-864F-8C6D818FCE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58EAA-D9AB-4664-B50F-2853B742D4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E7479-2BC3-481F-8909-532A11C458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22DEC-DFE6-4C78-9C5D-2C94B4C6A5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9BE6-5DBB-4ED6-9ADD-5926522486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1420-A0C0-4707-B7BD-B08AA4BEF5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AEF42-8AE4-4F51-AC48-CC40ED6FE7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2E38-4E31-4971-B597-4B4ABEAA2D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9A408BA8-3150-4926-AF7D-7E8D3E59E0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a.tabaka@w-modr.p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200" b="1" dirty="0" smtClean="0"/>
              <a:t>Nowy PROW </a:t>
            </a:r>
            <a:r>
              <a:rPr lang="pl-PL" sz="3200" b="1" dirty="0" smtClean="0"/>
              <a:t>2014-2020</a:t>
            </a: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pl-PL" dirty="0" smtClean="0"/>
              <a:t>Dobre Miasto, 14 kwietnia 2015 r.</a:t>
            </a:r>
            <a:endParaRPr lang="pl-PL" dirty="0"/>
          </a:p>
        </p:txBody>
      </p:sp>
      <p:pic>
        <p:nvPicPr>
          <p:cNvPr id="4" name="Picture 5" descr="W_-MOD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6016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71480"/>
            <a:ext cx="8715436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WSPARCIE INWESTYCJI W ŚRODKI ZAPOBIEGAWCZE, KTÓRYCH CELEM JEST OGRANICZENIE SKUTKÓW PRAWDOPODOBNYCH KLĘSK ŻYWIOŁOWYCH, NIEKORZYSTNYCH ZJAWISK ATMOSFERYCZNYCH </a:t>
            </a:r>
            <a:br>
              <a:rPr lang="pl-PL" altLang="pl-PL" sz="2400" b="1" dirty="0" smtClean="0">
                <a:solidFill>
                  <a:schemeClr val="accent2"/>
                </a:solidFill>
              </a:rPr>
            </a:br>
            <a:r>
              <a:rPr lang="pl-PL" altLang="pl-PL" sz="2400" b="1" dirty="0" smtClean="0">
                <a:solidFill>
                  <a:schemeClr val="accent2"/>
                </a:solidFill>
              </a:rPr>
              <a:t>I KATASTROF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143116"/>
            <a:ext cx="8229600" cy="457200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spółka wodna, której członkami są w większości rolnicy, lub związek spółek wodnych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Cel pomocy: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Pomoc jest udzielana na zaopatrzenie w sprzęt do utrzymywania urządzeń wodnych służących zabezpieczeniu gospodarstw rolnych przed zalaniem, podtopieniem lub nadmiernym nawilgoceniem spowodowanym przez powódź lub deszcz nawalny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Wysokość wsparcia: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Refundacja 80% kosztów kwalifikowanych operacji.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Maksymalna wysokość wsparcia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500 tys. zł</a:t>
            </a:r>
            <a:r>
              <a:rPr lang="pl-PL" altLang="pl-PL" sz="1800" dirty="0" smtClean="0"/>
              <a:t>, minimalna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20 tys. zł.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Koszty kwalifikowane: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lub leasingu nowego sprzętu służącego do utrzymania urządzeń melioracji wodnych,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lub rozwoju oprogramowania komputerowego oraz zakupu licencji, patentów dotyczących sprzętu.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WSPARCIE INWESTYCJI W ODTWARZANIE GRUNTÓW ROLNYCH I PRZYWRACANIE POTENCJAŁU PRODUKCJI ROLNEJ ZNISZCZONEGO W WYNIKU KLĘSK ŻYWIOŁOWYCH, NIEKORZYSTNYCH ZJAWISK KLIMATYCZNYCH I KATASTROF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143116"/>
            <a:ext cx="8229600" cy="442915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rolnik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Cel działania: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Pomoc jest udzielana na materialne i niematerialne inwestycje odtwarzające potencjał produkcji roślinnej lub zwierzęcej, zniszczony w wyniku klęsk żywiołowych, w tym chorób zwierząt, niekorzystnych zjawisk klimatycznych i katastrof. Pomoc jest przeznaczana na odtworzenie </a:t>
            </a:r>
            <a:r>
              <a:rPr lang="pl-PL" altLang="pl-PL" sz="1800" b="1" u="sng" dirty="0" smtClean="0">
                <a:solidFill>
                  <a:srgbClr val="FF0000"/>
                </a:solidFill>
              </a:rPr>
              <a:t>tych składników potencjału produkcyjnego gospodarstwa, które uległy uszkodzeniu lub zniszczeniu</a:t>
            </a:r>
            <a:r>
              <a:rPr lang="pl-PL" altLang="pl-PL" sz="1800" dirty="0" smtClean="0"/>
              <a:t>, z wyłączeniem budynków i budowli, do których rolnik jest zobowiązany zawrzeć umowę ubezpieczenia obowiązkowego.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W przypadku klęsk związanych z chorobami zwierząt jest możliwe przywrócenie potencjału produkcji w innym zakresie niż ten, którego dotyczyła klęska.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Wysokość wsparcia: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Zwrot 80% kosztów kwalifikowanych operacji – maksymalnie </a:t>
            </a:r>
            <a:r>
              <a:rPr lang="pl-PL" altLang="pl-PL" sz="1800" dirty="0" smtClean="0">
                <a:solidFill>
                  <a:srgbClr val="FF0000"/>
                </a:solidFill>
              </a:rPr>
              <a:t>300 tys. zł.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u="sng" dirty="0" smtClean="0"/>
              <a:t>Wielkość pomocy nie może przekroczyć wartości szkód spowodowanych w odpowiednim potencjale rolniczym.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WSPARCIE INWESTYCJI W ODTWARZANIE GRUNTÓW ROLNYCH I PRZYWRACANIE POTENCJAŁU PRODUKCJI ROLNEJ ZNISZCZONEGO W WYNIKU KLĘSK ŻYWIOŁOWYCH, NIEKORZYSTNYCH ZJAWISK KLIMATYCZNYCH I KATASTROF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Koszty kwalifikowane: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budowy, przebudowy, remontu lub modernizacji budynków i budowli,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lub leasingu nowych maszyn i urządzeń,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lub budowy elementów infrastruktury technicznej,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ogólne związane z wydatkami z powyższych punktów (dokumentacja, nadzór inwestorski, kierowanie robotami budowlanymi),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oprogramowania komputerowego, patentów, licencji,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odtwarzania zniszczonych sadów lub plantacji krzewów owocowych, owocujących dłużej niż 5 lat,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altLang="pl-PL" sz="1800" dirty="0" smtClean="0"/>
              <a:t>koszty zakupu zwierząt wchodzących w skład stada podstawowego.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Warunek przyznania pomocy: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W gospodarstwie w wyniku klęski żywiołowej lub w wyniku działań podjętych w celu zwalczania lub powstrzymania choroby roślin lub inwazji szkodników uległo zniszczeniu co najmniej 30% odpowiedniego potencjału rolniczego.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>
                <a:solidFill>
                  <a:srgbClr val="FF0000"/>
                </a:solidFill>
              </a:rPr>
              <a:t>Nie udziela się wsparcia z tytułu utraty dochodu z powodu klęski żywiołowej.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DZIAŁALNOŚCI GOSPODARCZEJ NA RZECZ MŁODYCH ROLNIKÓW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osoba, które nie ukończyła 40 lat, posiada odpowiednie kwalifikacje zawodowe i po raz pierwszy rozpoczyna prowadzenie gospodarstwa rolnego jako jedyny kierujący gospodarstwem.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u="sng" dirty="0" smtClean="0"/>
              <a:t>Co świadczy o byciu kierującym gospodarstwem: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zgłoszenie zwierząt gospodarskich do rejestru,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wystąpienie o płatności bezpośrednie,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wystąpienie o pomoc finansową dla rolników w ramach programów UE lub pomocy krajowej,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prowadzenie działu specjalnego produkcji rolnej.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dirty="0" smtClean="0"/>
              <a:t>W przypadku małżonków premię może otrzymać tylko jedno z nich, niezależnie od tego, czy prowadzą wspólne gospodarstwo, czy odrębne gospodarstwa, przy czym małżonek młodego rolnika spełnia warunki: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nie prowadzi gospodarstwa jako kierujący,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nie otrzymał premii dla młodego rolnika w ramach PROW 2007-2013.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DZIAŁALNOŚCI GOSPODARCZEJ NA RZECZ MŁODYCH ROLNIKÓW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Koszty kwalifikowane – </a:t>
            </a:r>
            <a:r>
              <a:rPr lang="pl-PL" altLang="pl-PL" sz="1800" dirty="0" smtClean="0"/>
              <a:t>nie są określane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Warunki: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kwalifikacje zawodowe i staż pracy w rolnictwie (możliwość uzupełnienia wykształcenia w okresie 36 miesięcy)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powierzchnia gospodarstwa równa co najmniej średniej krajowej oraz nie większa niż 300 ha,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przynajmniej 70% minimalnej powierzchni gospodarstwa stanowi własność beneficjenta, jest w użytkowaniu wieczystym lub jest dzierżawione z zasobu ANR lub JST,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wielkość ekonomiczna od 13 tys. EUR do 150 tys. EUR,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nabycie lub wejście w posiadanie gospodarstwa następuje najpóźniej w terminie 9 miesięcy od dnia doręczenia decyzji o przyznaniu pomocy,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 wyniku realizacji biznesplanu nastąpi wzrost wielkości ekonomicznej o co najmniej 10%,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prowadzenie uproszczonej rachunkowości w gospodarstwie,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zobowiązanie podleganiu KRUS przez okres co najmniej 12 miesięcy od dnia wypłaty pierwszej raty pomocy.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DZIAŁALNOŚCI GOSPODARCZEJ NA RZECZ MŁODYCH ROLNIKÓW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Wsparcie: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Pomoc ma formę premii w wysokości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100 tys. zł.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Wypłacana w dwóch ratach: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I rata zostanie wypłacona w terminie do 9 miesięcy, po spełnieniu przez beneficjenta warunków, na podstawie których została wydana decyzja.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II rata zostanie wypłacona po realizacji biznesplanu.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u="sng" dirty="0" smtClean="0"/>
              <a:t>Kryteria wyboru wniosków mogą uwzględniać: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wielkość gospodarstwa,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kwalifikacje zawodowe,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rodzaj planowanej produkcji,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przetwarzanie produktów rolnych wytwarzanych w gospodarstwie,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udział w zorganizowanych formach współpracy producentów rolnych,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przejmowanie gospodarstwa w całości lub tworzenie gospodarstwa z mniejszych gospodarstw.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POZAROLNICZEJ DZIAŁALNOŚCI GOSPODARCZEJ NA OBSZARACH WIEJSKICH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osoba fizyczna, która jest beneficjentem działania </a:t>
            </a:r>
            <a:r>
              <a:rPr lang="pl-PL" altLang="pl-PL" sz="1800" u="sng" dirty="0" smtClean="0"/>
              <a:t>„Płatności dla rolników przekazujących małe gospodarstwa”</a:t>
            </a:r>
            <a:r>
              <a:rPr lang="pl-PL" altLang="pl-PL" sz="1800" dirty="0" smtClean="0"/>
              <a:t> lub spełnia następujące warunki: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ubezpieczenie w KRUS w pełnym zakresie jako rolnik, małżonek lub domownik,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gospodarstwo rolne, w którym pracuje ma wielkość ekonomiczną nie większą niż 15 tys. EUR,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za rok poprzedzający rok złożenia wniosku przyznano gospodarstwu płatność do gruntów rolnych,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gospodarstwo jest położone w miejscowości leżącej w gminie wiejskiej, lub miejskiej z wyłączeniem miejscowości liczących powyżej 5 tys. mieszkańców.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Koszty kwalifikowane </a:t>
            </a:r>
            <a:r>
              <a:rPr lang="pl-PL" altLang="pl-PL" sz="1800" dirty="0" smtClean="0"/>
              <a:t>– nie określa się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POZAROLNICZEJ DZIAŁALNOŚCI GOSPODARCZEJ NA OBSZARACH WIEJSKICH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Wysokość wsparcia: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Premia 100 tys. zł wypłacana w dwóch ratach – 80% i 20%.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Zobowiązania beneficjenta: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prowadzenie działalności na terenie gminy wiejskiej lub miejskiej z wyłączeniem miejscowości powyżej 5 tys. mieszkańców,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nastąpi utworzenie co najmniej jednego miejsca pracy (również </a:t>
            </a:r>
            <a:r>
              <a:rPr lang="pl-PL" altLang="pl-PL" sz="1800" dirty="0" err="1" smtClean="0"/>
              <a:t>samozatrudnienie</a:t>
            </a:r>
            <a:r>
              <a:rPr lang="pl-PL" altLang="pl-PL" sz="1800" dirty="0" smtClean="0"/>
              <a:t>),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rejestracja działalności w odpowiednim systemie lub rejestrze,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podleganie ZUS, niepodleganie pod KRUS.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dirty="0" smtClean="0"/>
              <a:t>Wsparciem nie może być objęta działalność polegająca na świadczeniu usług rolniczych.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Płatności dla rolników przekazujących małe gospodarstwa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218487" cy="44448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rolnik będący osobą fizyczną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4" y="3929066"/>
            <a:ext cx="4140200" cy="2663825"/>
          </a:xfrm>
          <a:solidFill>
            <a:srgbClr val="3366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>
                <a:solidFill>
                  <a:schemeClr val="bg1"/>
                </a:solidFill>
              </a:rPr>
              <a:t>Wsparcie: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>
                <a:solidFill>
                  <a:schemeClr val="bg1"/>
                </a:solidFill>
              </a:rPr>
              <a:t>Płatność jednorazowa.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>
                <a:solidFill>
                  <a:schemeClr val="bg1"/>
                </a:solidFill>
              </a:rPr>
              <a:t>Roczna stawka pomocy stanowi 120% rocznej płatności bezpośredniej, którą otrzymałby rolnik w systemie dla małych gospodarstw.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>
                <a:solidFill>
                  <a:schemeClr val="bg1"/>
                </a:solidFill>
              </a:rPr>
              <a:t>Płatność przysługuje za rok, w którym zostało przekazane gospodarstwo, i za lata następne do 2020 r. włącznie.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43438" y="1857364"/>
            <a:ext cx="425766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None/>
            </a:pPr>
            <a:r>
              <a:rPr lang="pl-PL" altLang="pl-PL" sz="1800" b="1" dirty="0" smtClean="0"/>
              <a:t>Cel operacji:</a:t>
            </a:r>
          </a:p>
          <a:p>
            <a:pPr marL="3175" indent="-3175" algn="l">
              <a:spcBef>
                <a:spcPct val="20000"/>
              </a:spcBef>
              <a:buNone/>
            </a:pPr>
            <a:r>
              <a:rPr lang="pl-PL" altLang="pl-PL" sz="1800" dirty="0" smtClean="0"/>
              <a:t>Pomoc przyznawana jest rolnikom, którzy kwalifikują się do systemu płatności bezpośrednich dla małych gospodarstw i trwale przekazują swoje gospodarstwo innemu rolnikowi.</a:t>
            </a:r>
            <a:endParaRPr lang="pl-PL" altLang="pl-PL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7158" y="2071678"/>
            <a:ext cx="425766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None/>
            </a:pPr>
            <a:r>
              <a:rPr lang="pl-PL" altLang="pl-PL" sz="1800" b="1" dirty="0" smtClean="0"/>
              <a:t>Warunki:</a:t>
            </a:r>
          </a:p>
          <a:p>
            <a:pPr marL="3175" indent="-3175" algn="l">
              <a:spcBef>
                <a:spcPct val="20000"/>
              </a:spcBef>
              <a:buNone/>
            </a:pPr>
            <a:r>
              <a:rPr lang="pl-PL" altLang="pl-PL" sz="1800" dirty="0" smtClean="0"/>
              <a:t>Pomoc dla tych rolników, którzy przynajmniej od jednego roku kwalifikują się do systemu płatności dla małych gospodarstw.</a:t>
            </a:r>
          </a:p>
          <a:p>
            <a:pPr marL="3175" indent="-3175" algn="l">
              <a:spcBef>
                <a:spcPct val="20000"/>
              </a:spcBef>
              <a:buNone/>
            </a:pPr>
            <a:r>
              <a:rPr lang="pl-PL" altLang="pl-PL" sz="1800" dirty="0" smtClean="0"/>
              <a:t>W drodze sprzedaży lub darowizny gospodarstwo należy przekazać innemu rolnikowi.</a:t>
            </a:r>
          </a:p>
          <a:p>
            <a:pPr marL="3175" indent="-3175" algn="l">
              <a:spcBef>
                <a:spcPct val="20000"/>
              </a:spcBef>
              <a:buNone/>
            </a:pPr>
            <a:r>
              <a:rPr lang="pl-PL" altLang="pl-PL" sz="1800" dirty="0" smtClean="0"/>
              <a:t>Po przekazaniu gospodarstwa nie będzie się podlegać pod KRUS.</a:t>
            </a:r>
          </a:p>
          <a:p>
            <a:pPr marL="3175" indent="-3175" algn="l">
              <a:spcBef>
                <a:spcPct val="20000"/>
              </a:spcBef>
              <a:buNone/>
            </a:pPr>
            <a:r>
              <a:rPr lang="pl-PL" altLang="pl-PL" sz="1800" dirty="0" smtClean="0"/>
              <a:t>Rolnik przejmujący gospodarstwo musi osiągnąć po przejęciu tego gospodarstwa powierzchnię równą co najmniej średniej powierzchni gospodarstwa w województwie.</a:t>
            </a:r>
            <a:endParaRPr lang="pl-PL" alt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DZIAŁALNOŚCI GOSPODARCZEJ NA RZECZ ROZWOJU MAŁYCH GOSPODARSTW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Beneficjent: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Rolnik będący osobą fizyczną ubezpieczoną w KRUS, prowadzący wyłącznie działalność rolniczą.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W przypadku małżonków premię może otrzymać tylko jedno z nich niezależnie od tego, czy prowadzą wspólne gospodarstwo, czy odrębne gospodarstwa.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Cel działania: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Restrukturyzacja gospodarstwa w kierunku produkcji żywnościowych lub nieżywnościowych produktów rolnych, a także przygotowania do sprzedaży produktów rolnych wytwarzanych w gospodarstwie. Przez restrukturyzację rozumie się zasadnicze zmiany w gospodarstwie, które mają na celu poprawę jego konkurencyjności i zwiększenie rentowności poprzez wzrost wielkości ekonomicznej, w szczególności w wyniku zmiany profilu produkcji.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Koszty kwalifikowane </a:t>
            </a:r>
            <a:r>
              <a:rPr lang="pl-PL" altLang="pl-PL" sz="1800" dirty="0" smtClean="0"/>
              <a:t>– nie określa się.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smtClean="0">
                <a:solidFill>
                  <a:schemeClr val="accent2"/>
                </a:solidFill>
              </a:rPr>
              <a:t>POMOC NA INWESTYCJE W GOSPODARSTWACH ROLNYCH</a:t>
            </a:r>
            <a:br>
              <a:rPr lang="pl-PL" altLang="pl-PL" sz="2400" b="1" smtClean="0">
                <a:solidFill>
                  <a:schemeClr val="accent2"/>
                </a:solidFill>
              </a:rPr>
            </a:br>
            <a:r>
              <a:rPr lang="pl-PL" altLang="pl-PL" sz="2400" b="1" smtClean="0">
                <a:solidFill>
                  <a:schemeClr val="accent2"/>
                </a:solidFill>
              </a:rPr>
              <a:t>(MODERNIZACJA GOSPODARSTW ROLNYCH)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Rolnik:</a:t>
            </a:r>
            <a:endParaRPr lang="pl-PL" altLang="pl-PL" sz="18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prowadzący działalność rolniczą w celach zarobkowych,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kierujący posiadanym gospodarstwem rolnym o powierzchni użytków rolnych co najmniej 1 ha lub prowadzący dział specjalny produkcji rolnej.</a:t>
            </a:r>
          </a:p>
          <a:p>
            <a:pPr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Cel działania: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/>
              <a:t>Pomoc będzie udzielana na materialne i niematerialne inwestycje poprawiające ogólne wyniki gospodarstw.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/>
              <a:t>Działania, które będą przyczyniały się do poprawy ogólnych wyników gospodarstwa – poprawa konkurencyjności lub zwiększenie rentowności </a:t>
            </a:r>
            <a:br>
              <a:rPr lang="pl-PL" altLang="pl-PL" sz="1800" dirty="0" smtClean="0"/>
            </a:br>
            <a:r>
              <a:rPr lang="pl-PL" altLang="pl-PL" sz="1800" dirty="0" smtClean="0"/>
              <a:t>w wyniku restrukturyzacji.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/>
              <a:t>Restrukturyzacja to zasadnicze zmiany w gospodarstwie, które prowadzą do </a:t>
            </a:r>
            <a:r>
              <a:rPr lang="pl-PL" altLang="pl-PL" sz="1800" b="1" dirty="0" smtClean="0"/>
              <a:t>wzrostu wartości dodanej brutto (GVA) w gospodarstwie o co najmniej 10% w ciągu 5 lat</a:t>
            </a:r>
            <a:r>
              <a:rPr lang="pl-PL" altLang="pl-PL" sz="1800" dirty="0" smtClean="0"/>
              <a:t>.</a:t>
            </a:r>
          </a:p>
          <a:p>
            <a:pPr marL="4763" indent="-4763" algn="ctr" eaLnBrk="1" hangingPunct="1">
              <a:lnSpc>
                <a:spcPct val="80000"/>
              </a:lnSpc>
              <a:buNone/>
            </a:pPr>
            <a:r>
              <a:rPr lang="pl-PL" altLang="pl-PL" sz="1800" i="1" dirty="0" smtClean="0">
                <a:solidFill>
                  <a:srgbClr val="00B0F0"/>
                </a:solidFill>
              </a:rPr>
              <a:t>(WARTOŚĆ DODANA BRUTTO = PRZYCHODY – (KOSZTY BEZPOŚREDNIE + KOSZTY POŚREDNIE)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dirty="0" smtClean="0"/>
              <a:t>Wzrost wartości dodanej brutto może być dokonany poprzez innowacje, zmianę technologii produkcji lub profilu i skali produkcji, poprawę jakości produkcji lub zwiększenie wartości dodanej produktu finalnego.</a:t>
            </a:r>
          </a:p>
          <a:p>
            <a:pPr eaLnBrk="1" hangingPunct="1">
              <a:lnSpc>
                <a:spcPct val="80000"/>
              </a:lnSpc>
            </a:pPr>
            <a:endParaRPr lang="pl-PL" alt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ROZPOCZĘCIE DZIAŁALNOŚCI GOSPODARCZEJ NA RZECZ ROZWOJU MAŁYCH GOSPODARSTW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Warunki przyznania pomocy: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prowadzenie działalności rolniczej w celach zarobkowych,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rolnik jest posiadaczem samoistnym lub zależnym gospodarstwa o powierzchni co najmniej 1 ha lub nieruchomości służącej do prowadzenia działu specjalnego produkcji rolnej,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wielkość ekonomiczna gospodarstwa mniejsza niż 10 tys. EUR,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pomocy nie przyznaje się na inwestycje dotyczące plantacji roślin energetycznych.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Wsparcie:</a:t>
            </a:r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dirty="0" smtClean="0"/>
              <a:t>Premia w wysokości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60 tys. zł </a:t>
            </a:r>
            <a:r>
              <a:rPr lang="pl-PL" altLang="pl-PL" sz="1800" dirty="0" smtClean="0"/>
              <a:t>wypłacana w dwóch ratach.</a:t>
            </a:r>
          </a:p>
          <a:p>
            <a:pPr marL="4763" indent="-4763" eaLnBrk="1" hangingPunct="1">
              <a:lnSpc>
                <a:spcPct val="80000"/>
              </a:lnSpc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Zobowiązania: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prowadzenie rachunkowości w gospodarstwie,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wzrost wielkości ekonomicznej gospodarstwa do poziomu co najmniej 10 tys. EUR (minimalnie o 20%).</a:t>
            </a:r>
          </a:p>
          <a:p>
            <a:pPr marL="4763" indent="-4763" eaLnBrk="1" hangingPunct="1">
              <a:lnSpc>
                <a:spcPct val="80000"/>
              </a:lnSpc>
              <a:buNone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ROZWÓJ USŁUG ROLNICZYCH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10203"/>
          </a:xfrm>
        </p:spPr>
        <p:txBody>
          <a:bodyPr/>
          <a:lstStyle/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Beneficjent: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Osoba fizyczna, osoba prawna prowadząca działalność gospodarczą w zakresie usług rolniczych jako mikro lub małe przedsiębiorstwo przez co najmniej dwa lata przed złożeniem wniosku.</a:t>
            </a:r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Koszty kwalifikowane: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koszty zakupu wraz z instalacją lub leasingu nowych maszyn, urządzeń lub sprzętu komputerowego.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koszt zakupu ciągnika może być kosztem kwalifikowanym w części nieprzekraczającej 50% pozostałych kosztów kwalifikowanych.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Warunki: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zobowiązanie dokumentowania świadczenia usług rolniczych,</a:t>
            </a:r>
          </a:p>
          <a:p>
            <a:pPr marL="4763" indent="-4763" eaLnBrk="1" hangingPunct="1">
              <a:lnSpc>
                <a:spcPct val="80000"/>
              </a:lnSpc>
            </a:pPr>
            <a:r>
              <a:rPr lang="pl-PL" altLang="pl-PL" sz="1800" dirty="0" smtClean="0"/>
              <a:t>brak wsparcia dla beneficjentów działania „Modernizacja…” w ramach PROW 2007-2013</a:t>
            </a:r>
          </a:p>
          <a:p>
            <a:pPr marL="4763" indent="-4763" eaLnBrk="1" hangingPunct="1">
              <a:lnSpc>
                <a:spcPct val="80000"/>
              </a:lnSpc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b="1" dirty="0" smtClean="0"/>
              <a:t>Wsparcie:</a:t>
            </a:r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dirty="0" smtClean="0"/>
              <a:t>Refundacja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50%</a:t>
            </a:r>
            <a:r>
              <a:rPr lang="pl-PL" altLang="pl-PL" sz="1800" dirty="0" smtClean="0"/>
              <a:t> kosztów kwalifikowanych – maksymalnie </a:t>
            </a:r>
            <a:r>
              <a:rPr lang="pl-PL" altLang="pl-PL" sz="1800" b="1" dirty="0" smtClean="0">
                <a:solidFill>
                  <a:srgbClr val="FF0000"/>
                </a:solidFill>
              </a:rPr>
              <a:t>500 tys. zł</a:t>
            </a:r>
            <a:r>
              <a:rPr lang="pl-PL" altLang="pl-PL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PŁATNOŚCI BEZPOŚREDNIE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10203"/>
          </a:xfrm>
        </p:spPr>
        <p:txBody>
          <a:bodyPr/>
          <a:lstStyle/>
          <a:p>
            <a:pPr lvl="0" algn="just">
              <a:buClr>
                <a:srgbClr val="EF2A03"/>
              </a:buClr>
              <a:buFont typeface="Wingdings" pitchFamily="2" charset="2"/>
              <a:buChar char="q"/>
            </a:pPr>
            <a:r>
              <a:rPr lang="pl-PL" sz="1750" b="1" dirty="0" smtClean="0">
                <a:solidFill>
                  <a:srgbClr val="000000"/>
                </a:solidFill>
              </a:rPr>
              <a:t>Płatność do bydła:</a:t>
            </a:r>
          </a:p>
          <a:p>
            <a:pPr marL="628650" lvl="0" indent="-273050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750" dirty="0" smtClean="0"/>
              <a:t>przysługuje rolnikowi aktywnemu zawodowo</a:t>
            </a:r>
          </a:p>
          <a:p>
            <a:pPr marL="628650" lvl="0" indent="-273050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750" dirty="0" smtClean="0"/>
              <a:t>do bydła (obu płci), które: </a:t>
            </a:r>
          </a:p>
          <a:p>
            <a:pPr marL="906463" lvl="1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l-PL" sz="1750" dirty="0" smtClean="0"/>
              <a:t>w dniu 15 maja roku, w którym został złożony wniosek o przyznanie tej płatności nie przekroczy wieku 24 miesięcy ,</a:t>
            </a:r>
            <a:r>
              <a:rPr lang="pl-PL" sz="1750" i="1" dirty="0" smtClean="0"/>
              <a:t> </a:t>
            </a:r>
            <a:r>
              <a:rPr lang="pl-PL" sz="1750" dirty="0" smtClean="0"/>
              <a:t>tj. urodzone w okresie od dnia 16 maja 2013 r. do dnia 15 maja 2015 r. włącznie,</a:t>
            </a:r>
          </a:p>
          <a:p>
            <a:pPr marL="906463" lvl="1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l-PL" sz="1750" dirty="0" smtClean="0"/>
              <a:t>będą w posiadaniu rolnika, przez okres od dnia złożenia wniosku do dnia 30 czerwca roku złożenia wniosku i nie krócej niż do dnia, w którym zwierzę osiągnie wiek 6 miesięcy.</a:t>
            </a:r>
          </a:p>
          <a:p>
            <a:pPr marL="538163" lvl="1" algn="just" defTabSz="627063"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pl-PL" sz="1750" dirty="0" smtClean="0"/>
              <a:t>przysługuje do zwierząt, które:</a:t>
            </a:r>
          </a:p>
          <a:p>
            <a:pPr marL="595313" lvl="1" indent="-342900" algn="just" defTabSz="627063">
              <a:spcBef>
                <a:spcPts val="0"/>
              </a:spcBef>
              <a:buClr>
                <a:srgbClr val="FF0000"/>
              </a:buClr>
              <a:buAutoNum type="arabicParenR"/>
            </a:pPr>
            <a:r>
              <a:rPr lang="pl-PL" sz="1750" dirty="0" smtClean="0"/>
              <a:t>zostały zgłoszone przez rolnika ubiegającego  się o przyznanie tych płatności do rejestru zwierząt gospodarskich oznakowanych,</a:t>
            </a:r>
          </a:p>
          <a:p>
            <a:pPr marL="595313" lvl="1" indent="-342900" algn="just" defTabSz="627063">
              <a:spcBef>
                <a:spcPts val="0"/>
              </a:spcBef>
              <a:buClr>
                <a:srgbClr val="FF0000"/>
              </a:buClr>
              <a:buAutoNum type="arabicParenR"/>
            </a:pPr>
            <a:r>
              <a:rPr lang="pl-PL" sz="1750" dirty="0" smtClean="0"/>
              <a:t>spełniają wymagania w zakresie identyfikacji – zgodnie z przepisami o systemie identyfikacji i rejestracji zwierząt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750" dirty="0" smtClean="0"/>
              <a:t>wsparcie dostępne w całym kraju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750" dirty="0" smtClean="0">
                <a:solidFill>
                  <a:srgbClr val="000000"/>
                </a:solidFill>
              </a:rPr>
              <a:t>przysługuje rolnikowi, który posiada min. 3 sztuki bydła w wieku do 24 miesięcy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750" dirty="0" smtClean="0">
                <a:solidFill>
                  <a:srgbClr val="000000"/>
                </a:solidFill>
              </a:rPr>
              <a:t>pomoc przysługuje do zwierząt w przedziale 1- 30 sztuki bydła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PŁATNOŚCI BEZPOŚREDNIE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10203"/>
          </a:xfrm>
        </p:spPr>
        <p:txBody>
          <a:bodyPr/>
          <a:lstStyle/>
          <a:p>
            <a:pPr marL="361950" lvl="1" algn="just">
              <a:buClr>
                <a:srgbClr val="EF2A03"/>
              </a:buClr>
              <a:buFont typeface="Wingdings" pitchFamily="2" charset="2"/>
              <a:buChar char="q"/>
            </a:pPr>
            <a:r>
              <a:rPr lang="pl-PL" sz="1800" b="1" dirty="0" smtClean="0">
                <a:solidFill>
                  <a:srgbClr val="000000"/>
                </a:solidFill>
              </a:rPr>
              <a:t>Płatność do krów: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przysługuje rolnikowi aktywnemu zawodowo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przysługuje do krów, niezależnie od kierunku użytkowania:</a:t>
            </a:r>
          </a:p>
          <a:p>
            <a:pPr marL="900113" lvl="0" indent="-449263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l-PL" sz="1800" dirty="0" smtClean="0"/>
              <a:t>których wiek w dniu 15 maja roku złożenia wniosku o przyznanie tej płatności, przekracza 24 miesiące tj. urodzone do dnia 15 maja 2013 r. , </a:t>
            </a:r>
          </a:p>
          <a:p>
            <a:pPr marL="900113" lvl="0" indent="-449263" algn="just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l-PL" sz="1800" dirty="0" smtClean="0"/>
              <a:t>będących w posiadaniu rolnika, przez okres od dnia złożenia wniosku do dnia 30 czerwca roku złożenia wniosku.</a:t>
            </a:r>
          </a:p>
          <a:p>
            <a:pPr marL="538163" lvl="1" algn="just" defTabSz="627063">
              <a:spcBef>
                <a:spcPts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pl-PL" sz="1800" dirty="0" smtClean="0"/>
              <a:t>przysługuje do zwierząt, które:</a:t>
            </a:r>
          </a:p>
          <a:p>
            <a:pPr marL="595313" lvl="1" indent="-342900" algn="just" defTabSz="627063">
              <a:spcBef>
                <a:spcPts val="0"/>
              </a:spcBef>
              <a:buClr>
                <a:srgbClr val="FF0000"/>
              </a:buClr>
              <a:buAutoNum type="arabicParenR"/>
            </a:pPr>
            <a:r>
              <a:rPr lang="pl-PL" sz="1800" dirty="0" smtClean="0"/>
              <a:t>zostały zgłoszone przez rolnika ubiegającego  się o przyznanie tych płatności do rejestru zwierząt gospodarskich oznakowanych,</a:t>
            </a:r>
          </a:p>
          <a:p>
            <a:pPr marL="595313" lvl="1" indent="-342900" algn="just" defTabSz="627063">
              <a:spcBef>
                <a:spcPts val="0"/>
              </a:spcBef>
              <a:buClr>
                <a:srgbClr val="FF0000"/>
              </a:buClr>
              <a:buAutoNum type="arabicParenR"/>
            </a:pPr>
            <a:r>
              <a:rPr lang="pl-PL" sz="1800" dirty="0" smtClean="0"/>
              <a:t>spełniają wymagania w zakresie identyfikacji – zgodnie z przepisami o systemie identyfikacji i rejestracji zwierząt</a:t>
            </a:r>
          </a:p>
          <a:p>
            <a:pPr marL="633413" lvl="1" indent="-27781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wsparcie dostępne w całym kraju</a:t>
            </a:r>
          </a:p>
          <a:p>
            <a:pPr marL="633413" lvl="1" indent="-27781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płatność dla rolników posiadających minimum 3 krowy w wieku od 24 miesiąca,</a:t>
            </a:r>
          </a:p>
          <a:p>
            <a:pPr marL="633413" lvl="1" indent="-27781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płatność przysługuje do zwierząt z przedziału od 1-szej do 30-tej sztuki w stadzie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PŁATNOŚCI BEZPOŚREDNIE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10203"/>
          </a:xfrm>
        </p:spPr>
        <p:txBody>
          <a:bodyPr/>
          <a:lstStyle/>
          <a:p>
            <a:pPr marL="361950" lvl="1" algn="just">
              <a:buClr>
                <a:srgbClr val="EF2A03"/>
              </a:buClr>
              <a:buFont typeface="Wingdings" pitchFamily="2" charset="2"/>
              <a:buChar char="q"/>
            </a:pPr>
            <a:r>
              <a:rPr lang="pl-PL" sz="1800" b="1" dirty="0" smtClean="0">
                <a:solidFill>
                  <a:srgbClr val="000000"/>
                </a:solidFill>
              </a:rPr>
              <a:t>Płatność dla młodych rolników: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przysługuje rolnikowi aktywnemu zawodowo, który: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Jest osobą fizyczną i po raz pierwszy zakłada gospodarstwo rolne jako kierujący lub założyła gospodarstwo rolne w okresie 5 lat przed złożeniem wniosku,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Wiek osoby w pierwszym roku składania wniosku nie przekracza 40 lat,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Płatność jest przyznawana na okres 5 lat, przy czym okres ten jest skracany o liczbę lat, które upłynęły między rozpoczęciem działalności rolniczej przez młodego rolnika, a pierwszym dniem złożenia wniosku o płatność dla młodych rolników.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Płatność przysługuje do maksymalnie 50 ha gruntów rolnych.</a:t>
            </a:r>
          </a:p>
          <a:p>
            <a:pPr marL="627063" lvl="1" indent="-271463" algn="just">
              <a:buClr>
                <a:srgbClr val="EF2A03"/>
              </a:buClr>
              <a:buFont typeface="Arial" pitchFamily="34" charset="0"/>
              <a:buChar char="•"/>
            </a:pPr>
            <a:r>
              <a:rPr lang="pl-PL" sz="1800" dirty="0" smtClean="0"/>
              <a:t>Szacowana stawka płatności wynosi ok. </a:t>
            </a:r>
            <a:r>
              <a:rPr lang="pl-PL" sz="1800" smtClean="0"/>
              <a:t>60 EUR/ha.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3200" b="1" smtClean="0">
                <a:solidFill>
                  <a:schemeClr val="accent2"/>
                </a:solidFill>
              </a:rPr>
              <a:t>DZIĘKUJĘ ZA UWAGĘ</a:t>
            </a:r>
          </a:p>
        </p:txBody>
      </p:sp>
      <p:pic>
        <p:nvPicPr>
          <p:cNvPr id="17413" name="Picture 5" descr="W_-MOD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285860"/>
            <a:ext cx="6016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979613" y="5013325"/>
            <a:ext cx="5256212" cy="119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l-PL" altLang="pl-PL" sz="1800" b="1"/>
              <a:t>Arkadiusz Tabaka – W-MODR w Olsztynie</a:t>
            </a:r>
          </a:p>
          <a:p>
            <a:pPr marL="342900" indent="-342900" algn="ctr"/>
            <a:r>
              <a:rPr lang="pl-PL" altLang="pl-PL" sz="1800" b="1"/>
              <a:t>tel. 665 830 954</a:t>
            </a:r>
          </a:p>
          <a:p>
            <a:pPr marL="342900" indent="-342900" algn="ctr"/>
            <a:r>
              <a:rPr lang="pl-PL" altLang="pl-PL" sz="1800" b="1"/>
              <a:t>e-mail: </a:t>
            </a:r>
            <a:r>
              <a:rPr lang="pl-PL" altLang="pl-PL" sz="1800" b="1">
                <a:hlinkClick r:id="rId3"/>
              </a:rPr>
              <a:t>a.tabaka@w-modr.pl</a:t>
            </a:r>
            <a:r>
              <a:rPr lang="pl-PL" altLang="pl-PL" sz="1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</p:spPr>
        <p:txBody>
          <a:bodyPr/>
          <a:lstStyle/>
          <a:p>
            <a:pPr eaLnBrk="1" hangingPunct="1"/>
            <a:r>
              <a:rPr lang="pl-PL" altLang="pl-PL" sz="2400" b="1" smtClean="0">
                <a:solidFill>
                  <a:schemeClr val="accent2"/>
                </a:solidFill>
              </a:rPr>
              <a:t>POMOC NA INWESTYCJE W GOSPODARSTWACH ROLNYCH</a:t>
            </a:r>
            <a:br>
              <a:rPr lang="pl-PL" altLang="pl-PL" sz="2400" b="1" smtClean="0">
                <a:solidFill>
                  <a:schemeClr val="accent2"/>
                </a:solidFill>
              </a:rPr>
            </a:br>
            <a:r>
              <a:rPr lang="pl-PL" altLang="pl-PL" sz="2400" b="1" smtClean="0">
                <a:solidFill>
                  <a:schemeClr val="accent2"/>
                </a:solidFill>
              </a:rPr>
              <a:t>(MODERNIZACJA GOSPODARSTW ROLNYCH)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85860"/>
            <a:ext cx="8218487" cy="535784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altLang="pl-PL" sz="1800" b="1" dirty="0" smtClean="0"/>
              <a:t>Koszty kwalifikowane: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budowa lub modernizacja budynków lub budowli,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zakup lub leasing nowych maszyn lub wyposażenia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zakup lub budowa elementów infrastruktury technicznej,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koszty ogólne związane z powyższymi wydatkami (honoraria, opłaty),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koszty zakładania sadów i plantacji owocowych owocujących efektywnie</a:t>
            </a:r>
            <a:br>
              <a:rPr lang="pl-PL" altLang="pl-PL" sz="1800" dirty="0" smtClean="0"/>
            </a:br>
            <a:r>
              <a:rPr lang="pl-PL" altLang="pl-PL" sz="1800" dirty="0" smtClean="0"/>
              <a:t>dłużej niż 5 lat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oprogramowanie komputerowe, patenty, licencje, prawa autorskie itp.</a:t>
            </a:r>
          </a:p>
          <a:p>
            <a:pPr>
              <a:spcBef>
                <a:spcPts val="0"/>
              </a:spcBef>
              <a:buNone/>
            </a:pPr>
            <a:r>
              <a:rPr lang="pl-PL" altLang="pl-PL" sz="1800" b="1" dirty="0" smtClean="0">
                <a:solidFill>
                  <a:srgbClr val="FF0000"/>
                </a:solidFill>
              </a:rPr>
              <a:t>Brak wsparcia dla używanych maszyn.</a:t>
            </a:r>
          </a:p>
          <a:p>
            <a:pPr>
              <a:spcBef>
                <a:spcPts val="0"/>
              </a:spcBef>
              <a:buNone/>
            </a:pPr>
            <a:endParaRPr lang="pl-PL" altLang="pl-PL" sz="8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pl-PL" altLang="pl-PL" sz="1800" b="1" dirty="0" smtClean="0"/>
              <a:t>Warunki dostępu: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wielkość ekonomiczna gospodarstwa jest w przedziale od 10 tys. EUR do 200 tys. EUR,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produkcja mleka – dodatkowe limity dotyczące liczby krów (nie dotyczą młodego rolnika):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pl-PL" altLang="pl-PL" sz="1800" dirty="0" smtClean="0"/>
              <a:t>co najmniej </a:t>
            </a:r>
            <a:r>
              <a:rPr lang="pl-PL" altLang="pl-PL" sz="1800" u="sng" dirty="0" smtClean="0"/>
              <a:t>25 krów</a:t>
            </a:r>
            <a:r>
              <a:rPr lang="pl-PL" altLang="pl-PL" sz="1800" dirty="0" smtClean="0"/>
              <a:t>,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pl-PL" altLang="pl-PL" sz="1800" dirty="0" smtClean="0"/>
              <a:t>co najmniej </a:t>
            </a:r>
            <a:r>
              <a:rPr lang="pl-PL" altLang="pl-PL" sz="1800" u="sng" dirty="0" smtClean="0"/>
              <a:t>15 krów i wzrost do 25 krów,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rolnik posiadający ponad 300 ha nie może ubiegać się o wsparcie,</a:t>
            </a:r>
          </a:p>
          <a:p>
            <a:pPr>
              <a:spcBef>
                <a:spcPts val="0"/>
              </a:spcBef>
            </a:pPr>
            <a:r>
              <a:rPr lang="pl-PL" altLang="pl-PL" sz="1800" dirty="0" smtClean="0"/>
              <a:t>beneficjent zobowiązuje się do prowadzenia rachunkowości w gospodarstwie od dnia przyznania pomocy.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424862" cy="3240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Wsparcie: </a:t>
            </a:r>
            <a:r>
              <a:rPr lang="pl-PL" altLang="pl-PL" sz="1800" dirty="0" smtClean="0"/>
              <a:t>Refundacja części kosztów kwalifikowanych: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 smtClean="0"/>
              <a:t>do 60% dla młodych rolników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1800" dirty="0" smtClean="0"/>
              <a:t>do 50% dla pozostałych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l-PL" altLang="pl-PL" sz="1800" dirty="0" smtClean="0">
                <a:solidFill>
                  <a:srgbClr val="FF0000"/>
                </a:solidFill>
              </a:rPr>
              <a:t>Maksymalna wysokość pomocy nie może przekroczyć: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b="1" dirty="0" smtClean="0"/>
              <a:t>900 tys.</a:t>
            </a:r>
            <a:r>
              <a:rPr lang="pl-PL" altLang="pl-PL" sz="1800" dirty="0" smtClean="0"/>
              <a:t> </a:t>
            </a:r>
            <a:r>
              <a:rPr lang="pl-PL" altLang="pl-PL" sz="1800" b="1" dirty="0" smtClean="0"/>
              <a:t>zł</a:t>
            </a:r>
            <a:r>
              <a:rPr lang="pl-PL" altLang="pl-PL" sz="1800" dirty="0" smtClean="0"/>
              <a:t> – w przypadku operacji na rozwój produkcji prosiąt,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 b="1" dirty="0" smtClean="0"/>
              <a:t>500 tys.</a:t>
            </a:r>
            <a:r>
              <a:rPr lang="pl-PL" altLang="pl-PL" sz="1800" dirty="0" smtClean="0"/>
              <a:t> </a:t>
            </a:r>
            <a:r>
              <a:rPr lang="pl-PL" altLang="pl-PL" sz="1800" b="1" dirty="0" smtClean="0"/>
              <a:t>zł</a:t>
            </a:r>
            <a:r>
              <a:rPr lang="pl-PL" altLang="pl-PL" sz="1800" dirty="0" smtClean="0"/>
              <a:t> – w przypadku pozostałych celów, przy czym na inwestycje niezwiązane bezpośrednio z budową lub modernizacją budynków inwentarskich lub magazynów paszowych nie może przekroczyć </a:t>
            </a:r>
            <a:r>
              <a:rPr lang="pl-PL" altLang="pl-PL" sz="1800" b="1" dirty="0" smtClean="0"/>
              <a:t>200 tys. zł. </a:t>
            </a:r>
          </a:p>
          <a:p>
            <a:pPr eaLnBrk="1" hangingPunct="1">
              <a:lnSpc>
                <a:spcPct val="80000"/>
              </a:lnSpc>
              <a:buNone/>
            </a:pPr>
            <a:endParaRPr lang="pl-PL" altLang="pl-PL" sz="1800" dirty="0" smtClean="0"/>
          </a:p>
          <a:p>
            <a:pPr marL="4763" indent="-4763" eaLnBrk="1" hangingPunct="1">
              <a:lnSpc>
                <a:spcPct val="80000"/>
              </a:lnSpc>
              <a:buNone/>
            </a:pPr>
            <a:r>
              <a:rPr lang="pl-PL" altLang="pl-PL" sz="1800" dirty="0" smtClean="0"/>
              <a:t>Powyższe limity nie łączą się. Minimalna wielkość kosztów kwalifikowanych wynosi powyżej 50 tys. zł.</a:t>
            </a:r>
          </a:p>
        </p:txBody>
      </p:sp>
      <p:sp>
        <p:nvSpPr>
          <p:cNvPr id="6147" name="Rectangle 10"/>
          <p:cNvSpPr>
            <a:spLocks noChangeArrowheads="1"/>
          </p:cNvSpPr>
          <p:nvPr/>
        </p:nvSpPr>
        <p:spPr bwMode="auto">
          <a:xfrm>
            <a:off x="642910" y="4714884"/>
            <a:ext cx="8250265" cy="20002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altLang="pl-PL" sz="1800" b="1" dirty="0" smtClean="0"/>
              <a:t>Przewidywane preferencje dla operacji:</a:t>
            </a:r>
            <a:endParaRPr lang="pl-PL" altLang="pl-PL" sz="18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/>
              <a:t>Budowa lub modernizacja budynków inwentarskich lub magazynów paszowych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/>
              <a:t>Operacje wpływające na zwiększenie uczestnictwa w rynku lub zróżnicowanie produkcji </a:t>
            </a:r>
            <a:r>
              <a:rPr lang="pl-PL" altLang="pl-PL" sz="1800" dirty="0" smtClean="0"/>
              <a:t>rolnej lub dotyczących </a:t>
            </a:r>
            <a:r>
              <a:rPr lang="pl-PL" altLang="pl-PL" sz="1800" dirty="0" err="1" smtClean="0"/>
              <a:t>prod</a:t>
            </a:r>
            <a:r>
              <a:rPr lang="pl-PL" altLang="pl-PL" sz="1800" dirty="0" smtClean="0"/>
              <a:t>. ekologicznej.</a:t>
            </a:r>
            <a:endParaRPr lang="pl-PL" altLang="pl-PL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 smtClean="0"/>
              <a:t>Poprawa </a:t>
            </a:r>
            <a:r>
              <a:rPr lang="pl-PL" altLang="pl-PL" sz="1800" dirty="0"/>
              <a:t>efektywności wykorzystania zasobów lub redukcja emisji.</a:t>
            </a:r>
          </a:p>
        </p:txBody>
      </p:sp>
      <p:sp>
        <p:nvSpPr>
          <p:cNvPr id="6148" name="Rectangle 12"/>
          <p:cNvSpPr>
            <a:spLocks noChangeArrowheads="1"/>
          </p:cNvSpPr>
          <p:nvPr/>
        </p:nvSpPr>
        <p:spPr bwMode="auto">
          <a:xfrm>
            <a:off x="0" y="333375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pl-PL" altLang="pl-PL" sz="2400" b="1">
                <a:solidFill>
                  <a:schemeClr val="accent2"/>
                </a:solidFill>
              </a:rPr>
              <a:t>POMOC NA INWESTYCJE W GOSPODARSTWACH ROLNYCH</a:t>
            </a:r>
            <a:br>
              <a:rPr lang="pl-PL" altLang="pl-PL" sz="2400" b="1">
                <a:solidFill>
                  <a:schemeClr val="accent2"/>
                </a:solidFill>
              </a:rPr>
            </a:br>
            <a:r>
              <a:rPr lang="pl-PL" altLang="pl-PL" sz="2400" b="1">
                <a:solidFill>
                  <a:schemeClr val="accent2"/>
                </a:solidFill>
              </a:rPr>
              <a:t>(MODERNIZACJA GOSPODARSTW ROLNYCH)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INWESTYCJE W PRZETWÓRSTWO/MARKETING </a:t>
            </a:r>
            <a:br>
              <a:rPr lang="pl-PL" altLang="pl-PL" sz="2400" b="1" dirty="0" smtClean="0">
                <a:solidFill>
                  <a:schemeClr val="accent2"/>
                </a:solidFill>
              </a:rPr>
            </a:br>
            <a:r>
              <a:rPr lang="pl-PL" altLang="pl-PL" sz="2400" b="1" dirty="0" smtClean="0">
                <a:solidFill>
                  <a:schemeClr val="accent2"/>
                </a:solidFill>
              </a:rPr>
              <a:t>I ROZWÓJ PRODUKTÓW ROLNYCH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Beneficjent – </a:t>
            </a:r>
            <a:r>
              <a:rPr lang="pl-PL" altLang="pl-PL" sz="1800" dirty="0" smtClean="0"/>
              <a:t>osoba, firma lub jednostka organizacyjna, która:</a:t>
            </a:r>
            <a:endParaRPr lang="pl-PL" altLang="pl-PL" sz="1800" b="1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pl-PL" altLang="pl-PL" sz="1800" dirty="0" smtClean="0"/>
              <a:t>posiada zarejestrowaną działalność w zakresie przetwórstwa lub wprowadzania do obrotu produktów rolnych,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pl-PL" altLang="pl-PL" sz="1800" dirty="0" smtClean="0"/>
              <a:t>jest mikro, małym lub średnim przedsiębiorstwem.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Rolnik (domownik, małżonek) ubezpieczony w KRUS – wnioski na rozpoczęcie działalności gospodarczej w zakresie przetwórstwa.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pl-PL" altLang="pl-PL" sz="1800" dirty="0" smtClean="0"/>
          </a:p>
          <a:p>
            <a:pPr>
              <a:buNone/>
            </a:pPr>
            <a:r>
              <a:rPr lang="pl-PL" altLang="pl-PL" sz="1800" b="1" dirty="0" smtClean="0"/>
              <a:t>Koszty kwalifikowane:</a:t>
            </a:r>
          </a:p>
          <a:p>
            <a:r>
              <a:rPr lang="pl-PL" altLang="pl-PL" sz="1800" dirty="0" smtClean="0"/>
              <a:t>Budowa lub modernizacja budynków;</a:t>
            </a:r>
          </a:p>
          <a:p>
            <a:r>
              <a:rPr lang="pl-PL" altLang="pl-PL" sz="1800" dirty="0" smtClean="0"/>
              <a:t>Zakup lub instalacja maszyn, wyposażenia, aparatury (służących do np. przetwarzania, przygotowania do sprzedaży, pomiarów); </a:t>
            </a:r>
          </a:p>
          <a:p>
            <a:r>
              <a:rPr lang="pl-PL" altLang="pl-PL" sz="1800" dirty="0" smtClean="0"/>
              <a:t>Urządzenia służące ochronie środowiska;</a:t>
            </a:r>
          </a:p>
          <a:p>
            <a:r>
              <a:rPr lang="pl-PL" altLang="pl-PL" sz="1800" dirty="0" smtClean="0"/>
              <a:t>Koszty ogólne (honoraria, opłaty);</a:t>
            </a:r>
          </a:p>
          <a:p>
            <a:r>
              <a:rPr lang="pl-PL" altLang="pl-PL" sz="1800" dirty="0" smtClean="0"/>
              <a:t>Oprogramowanie komputerowe, patenty, licencje, prawa autorskie itp.</a:t>
            </a:r>
          </a:p>
          <a:p>
            <a:r>
              <a:rPr lang="pl-PL" altLang="pl-PL" sz="1800" dirty="0" smtClean="0"/>
              <a:t>Wdrożenie procedury certyfikowanych systemów jakości.</a:t>
            </a:r>
          </a:p>
          <a:p>
            <a:pPr algn="just" eaLnBrk="1" hangingPunct="1">
              <a:lnSpc>
                <a:spcPct val="80000"/>
              </a:lnSpc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8424863" cy="266065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Warunki przyznania pomocy: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Przedsięwzięcie ma szansę przetrwania – biznesplan.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Zakład spełnia standardy higieniczno-sanitarne, ochrony środowiska itp.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Wspierane sektory przetwórcze: mleko, mięso, owoce i warzywa, zboża, ziemniaki, jaja, miód, len i konopie, rośliny oleiste, rośliny wysokobiałkowe, produkty rolne na cele energetyczne, usługowe zamrażanie wraz </a:t>
            </a:r>
            <a:br>
              <a:rPr lang="pl-PL" altLang="pl-PL" sz="1800" dirty="0" smtClean="0"/>
            </a:br>
            <a:r>
              <a:rPr lang="pl-PL" altLang="pl-PL" sz="1800" dirty="0" smtClean="0"/>
              <a:t>z przechowywaniem produktów rolnych.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Przedsięwzięcia z zakresu sprzedaży hurtowej produktów rolnych.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Wsparcie na </a:t>
            </a:r>
            <a:r>
              <a:rPr lang="pl-PL" altLang="pl-PL" sz="1800" dirty="0" err="1" smtClean="0"/>
              <a:t>nowe</a:t>
            </a:r>
            <a:r>
              <a:rPr lang="pl-PL" altLang="pl-PL" sz="1800" dirty="0" smtClean="0"/>
              <a:t> zakłady w przypadku naborów wniosków przez rolników.</a:t>
            </a:r>
          </a:p>
          <a:p>
            <a:pPr algn="just" eaLnBrk="1" hangingPunct="1">
              <a:lnSpc>
                <a:spcPct val="80000"/>
              </a:lnSpc>
            </a:pPr>
            <a:r>
              <a:rPr lang="pl-PL" altLang="pl-PL" sz="1800" dirty="0" smtClean="0"/>
              <a:t>Rolnicy mogą finansować operacje dotyczące sprzedaży detalicznej.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8596" y="4500570"/>
            <a:ext cx="8424862" cy="19288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altLang="pl-PL" sz="1800" b="1" dirty="0"/>
              <a:t>Proponowane kryteria wyboru: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/>
              <a:t>Działania prowadzone przez grupy lub organizacje producentów oraz ich związki lub spółdzielnie; działania prowadzone przez młodych rolników.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 smtClean="0"/>
              <a:t>Innowacyjność</a:t>
            </a:r>
            <a:r>
              <a:rPr lang="pl-PL" altLang="pl-PL" sz="1800" dirty="0"/>
              <a:t>, ochrona środowiska, systemy jakości, rolnictwo ekologiczne.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 dirty="0"/>
              <a:t>Powiaty o najwyższym bezrobociu.</a:t>
            </a: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  <a:noFill/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INWESTYCJE W PRZETWÓRSTWO/MARKETING </a:t>
            </a:r>
            <a:br>
              <a:rPr lang="pl-PL" altLang="pl-PL" sz="2400" b="1" dirty="0" smtClean="0">
                <a:solidFill>
                  <a:schemeClr val="accent2"/>
                </a:solidFill>
              </a:rPr>
            </a:br>
            <a:r>
              <a:rPr lang="pl-PL" altLang="pl-PL" sz="2400" b="1" dirty="0" smtClean="0">
                <a:solidFill>
                  <a:schemeClr val="accent2"/>
                </a:solidFill>
              </a:rPr>
              <a:t>I ROZWÓJ PRODUKTÓW ROLNYCH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solidFill>
                  <a:schemeClr val="accent2"/>
                </a:solidFill>
              </a:rPr>
              <a:t>POMOC NA INWESTYCJE W PRZETWÓRSTWO/MARKETING </a:t>
            </a:r>
            <a:br>
              <a:rPr lang="pl-PL" altLang="pl-PL" sz="2400" b="1" dirty="0" smtClean="0">
                <a:solidFill>
                  <a:schemeClr val="accent2"/>
                </a:solidFill>
              </a:rPr>
            </a:br>
            <a:r>
              <a:rPr lang="pl-PL" altLang="pl-PL" sz="2400" b="1" dirty="0" smtClean="0">
                <a:solidFill>
                  <a:schemeClr val="accent2"/>
                </a:solidFill>
              </a:rPr>
              <a:t>I ROZWÓJ PRODUKTÓW ROLNYCH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dirty="0" smtClean="0"/>
              <a:t>Wsparcie: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dirty="0" smtClean="0"/>
              <a:t>Refundacja 50% kosztów kwalifikowanych inwestycji</a:t>
            </a:r>
          </a:p>
          <a:p>
            <a:pPr>
              <a:buNone/>
            </a:pPr>
            <a:endParaRPr lang="pl-PL" altLang="pl-PL" sz="1800" b="1" dirty="0" smtClean="0"/>
          </a:p>
          <a:p>
            <a:pPr marL="4763" indent="-4763">
              <a:buNone/>
            </a:pPr>
            <a:r>
              <a:rPr lang="pl-PL" altLang="pl-PL" sz="1800" dirty="0" smtClean="0"/>
              <a:t>Maksymalna kwota pomocy wynosi </a:t>
            </a:r>
            <a:r>
              <a:rPr lang="pl-PL" altLang="pl-PL" sz="1800" b="1" dirty="0" smtClean="0"/>
              <a:t>300 tys. zł</a:t>
            </a:r>
            <a:r>
              <a:rPr lang="pl-PL" altLang="pl-PL" sz="1800" dirty="0" smtClean="0"/>
              <a:t>, natomiast wielkość pomocy przyznanej na realizację jednej operacji w nie może być niższa niż </a:t>
            </a:r>
            <a:r>
              <a:rPr lang="pl-PL" altLang="pl-PL" sz="1800" b="1" dirty="0" smtClean="0"/>
              <a:t>10 tys. zł</a:t>
            </a:r>
            <a:r>
              <a:rPr lang="pl-PL" altLang="pl-PL" sz="1800" dirty="0" smtClean="0"/>
              <a:t>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</p:spPr>
        <p:txBody>
          <a:bodyPr/>
          <a:lstStyle/>
          <a:p>
            <a:pPr eaLnBrk="1" hangingPunct="1"/>
            <a:r>
              <a:rPr lang="pl-PL" altLang="pl-PL" sz="2400" b="1" smtClean="0">
                <a:solidFill>
                  <a:schemeClr val="accent2"/>
                </a:solidFill>
              </a:rPr>
              <a:t>TWORZENIE GRUP I ORGANIZACJI PRODUCENTÓW </a:t>
            </a:r>
            <a:br>
              <a:rPr lang="pl-PL" altLang="pl-PL" sz="2400" b="1" smtClean="0">
                <a:solidFill>
                  <a:schemeClr val="accent2"/>
                </a:solidFill>
              </a:rPr>
            </a:br>
            <a:r>
              <a:rPr lang="pl-PL" altLang="pl-PL" sz="2400" b="1" smtClean="0">
                <a:solidFill>
                  <a:schemeClr val="accent2"/>
                </a:solidFill>
              </a:rPr>
              <a:t>W SEKTORZE ROLNYM I LEŚNYM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218487" cy="72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pl-PL" altLang="pl-PL" sz="1800" b="1" smtClean="0"/>
              <a:t>Beneficjent – </a:t>
            </a:r>
            <a:r>
              <a:rPr lang="pl-PL" altLang="pl-PL" sz="1800" smtClean="0"/>
              <a:t>grupa producentów rolnych i organizacja producentów rolnych, która powstanie od dnia 1 stycznia 2014 r.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500438"/>
            <a:ext cx="4176713" cy="1368425"/>
          </a:xfrm>
          <a:solidFill>
            <a:srgbClr val="3366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altLang="pl-PL" sz="1800" b="1" smtClean="0">
                <a:solidFill>
                  <a:schemeClr val="bg1"/>
                </a:solidFill>
              </a:rPr>
              <a:t>Wsparcie: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altLang="pl-PL" sz="1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1800" smtClean="0">
                <a:solidFill>
                  <a:schemeClr val="bg1"/>
                </a:solidFill>
              </a:rPr>
              <a:t>Płatność ryczałtowa zależna od wielkości sprzedaży przez 5 lat:</a:t>
            </a:r>
          </a:p>
          <a:p>
            <a:pPr eaLnBrk="1" hangingPunct="1">
              <a:lnSpc>
                <a:spcPct val="80000"/>
              </a:lnSpc>
            </a:pPr>
            <a:endParaRPr lang="pl-PL" altLang="pl-PL" sz="1800" smtClean="0">
              <a:solidFill>
                <a:schemeClr val="bg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9388" y="2636838"/>
            <a:ext cx="45005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altLang="pl-PL" sz="1800" b="1"/>
              <a:t>Koszty kwalifikowane </a:t>
            </a:r>
            <a:r>
              <a:rPr lang="pl-PL" altLang="pl-PL" sz="1800"/>
              <a:t>– nie są określane</a:t>
            </a:r>
            <a:endParaRPr lang="pl-PL" altLang="pl-PL" sz="1800" b="1">
              <a:solidFill>
                <a:srgbClr val="FF0000"/>
              </a:solidFill>
            </a:endParaRPr>
          </a:p>
        </p:txBody>
      </p:sp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5580063" y="2133600"/>
          <a:ext cx="3138487" cy="2682876"/>
        </p:xfrm>
        <a:graphic>
          <a:graphicData uri="http://schemas.openxmlformats.org/drawingml/2006/table">
            <a:tbl>
              <a:tblPr/>
              <a:tblGrid>
                <a:gridCol w="1681162"/>
                <a:gridCol w="1457325"/>
              </a:tblGrid>
              <a:tr h="701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działalności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Wysokość wsparcia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rok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rok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 rok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 rok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rok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4" name="Group 36"/>
          <p:cNvGraphicFramePr>
            <a:graphicFrameLocks noGrp="1"/>
          </p:cNvGraphicFramePr>
          <p:nvPr/>
        </p:nvGraphicFramePr>
        <p:xfrm>
          <a:off x="2700338" y="5445125"/>
          <a:ext cx="6191250" cy="1130300"/>
        </p:xfrm>
        <a:graphic>
          <a:graphicData uri="http://schemas.openxmlformats.org/drawingml/2006/table">
            <a:tbl>
              <a:tblPr/>
              <a:tblGrid>
                <a:gridCol w="1238250"/>
                <a:gridCol w="1238250"/>
                <a:gridCol w="1238250"/>
                <a:gridCol w="1238250"/>
                <a:gridCol w="1238250"/>
              </a:tblGrid>
              <a:tr h="39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rok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rok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 rok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 rok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rok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tys. EUR</a:t>
                      </a:r>
                    </a:p>
                  </a:txBody>
                  <a:tcPr marT="45746" marB="457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tys. EUR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tys. EUR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tys. EUR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tys. EUR</a:t>
                      </a:r>
                    </a:p>
                  </a:txBody>
                  <a:tcPr marT="45746" marB="457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424862" cy="215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altLang="pl-PL" sz="1800" b="1" dirty="0" smtClean="0"/>
              <a:t>Warunki przyznania pomocy: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altLang="pl-PL" sz="1800" dirty="0" smtClean="0"/>
              <a:t>W skład grupy wchodzą producenci jednego produktu, którzy nie byli wcześniej członkami innej grupy producentów utworzonej dla tego produktu.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altLang="pl-PL" sz="1800" dirty="0" smtClean="0"/>
              <a:t>Grupa składa się tylko z osób fizycznych.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altLang="pl-PL" sz="1800" dirty="0" smtClean="0"/>
              <a:t>Wpisywanie się w definicję MSP.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altLang="pl-PL" sz="1800" dirty="0" smtClean="0"/>
              <a:t>Przedłożenie biznesplanu.</a:t>
            </a:r>
          </a:p>
          <a:p>
            <a:pPr algn="just" eaLnBrk="1" hangingPunct="1">
              <a:lnSpc>
                <a:spcPct val="90000"/>
              </a:lnSpc>
            </a:pPr>
            <a:r>
              <a:rPr lang="pl-PL" altLang="pl-PL" sz="1800" dirty="0" smtClean="0"/>
              <a:t>Brak wsparcia dla grup drobiowych.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3500438"/>
            <a:ext cx="8424863" cy="3357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altLang="pl-PL" sz="1800" b="1"/>
              <a:t>Proponowane kryteria wyboru: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/>
              <a:t>Grupy zorganizowane w formie spółdzielni.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/>
              <a:t>Duża liczba członków.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/>
              <a:t>Grupy zrzeszające członków, którzy objęli swoją produkcję dobrowolnym ubezpieczeniem.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pl-PL" altLang="pl-PL" sz="1800"/>
              <a:t>Kategorie produktów: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l-PL" altLang="pl-PL" sz="1800"/>
              <a:t>produkty objęte systemami jakości, szczególnie rolnictwo ekologiczne.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l-PL" altLang="pl-PL" sz="1800"/>
              <a:t>trzoda chlewna, bydło mięsne, owce i kozy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l-PL" altLang="pl-PL" sz="1800"/>
              <a:t>miód lub produkty pszczele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pl-PL" altLang="pl-PL" sz="1800"/>
              <a:t>rośliny na cele energetyczne lub do wykorzystania technicznego.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  <a:noFill/>
        </p:spPr>
        <p:txBody>
          <a:bodyPr/>
          <a:lstStyle/>
          <a:p>
            <a:pPr eaLnBrk="1" hangingPunct="1"/>
            <a:r>
              <a:rPr lang="pl-PL" altLang="pl-PL" sz="2400" b="1" smtClean="0">
                <a:solidFill>
                  <a:schemeClr val="accent2"/>
                </a:solidFill>
              </a:rPr>
              <a:t>TWORZENIE GRUP I ORGANIZACJI PRODUCENTÓW </a:t>
            </a:r>
            <a:br>
              <a:rPr lang="pl-PL" altLang="pl-PL" sz="2400" b="1" smtClean="0">
                <a:solidFill>
                  <a:schemeClr val="accent2"/>
                </a:solidFill>
              </a:rPr>
            </a:br>
            <a:r>
              <a:rPr lang="pl-PL" altLang="pl-PL" sz="2400" b="1" smtClean="0">
                <a:solidFill>
                  <a:schemeClr val="accent2"/>
                </a:solidFill>
              </a:rPr>
              <a:t>W SEKTORZE ROLNYM I LEŚNYM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2447</Words>
  <Application>Microsoft Office PowerPoint</Application>
  <PresentationFormat>Pokaz na ekranie (4:3)</PresentationFormat>
  <Paragraphs>309</Paragraphs>
  <Slides>25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Projekt domyślny</vt:lpstr>
      <vt:lpstr>Nowy PROW 2014-2020</vt:lpstr>
      <vt:lpstr>POMOC NA INWESTYCJE W GOSPODARSTWACH ROLNYCH (MODERNIZACJA GOSPODARSTW ROLNYCH)</vt:lpstr>
      <vt:lpstr>POMOC NA INWESTYCJE W GOSPODARSTWACH ROLNYCH (MODERNIZACJA GOSPODARSTW ROLNYCH)</vt:lpstr>
      <vt:lpstr>Slajd 4</vt:lpstr>
      <vt:lpstr>POMOC NA INWESTYCJE W PRZETWÓRSTWO/MARKETING  I ROZWÓJ PRODUKTÓW ROLNYCH</vt:lpstr>
      <vt:lpstr>POMOC NA INWESTYCJE W PRZETWÓRSTWO/MARKETING  I ROZWÓJ PRODUKTÓW ROLNYCH</vt:lpstr>
      <vt:lpstr>POMOC NA INWESTYCJE W PRZETWÓRSTWO/MARKETING  I ROZWÓJ PRODUKTÓW ROLNYCH</vt:lpstr>
      <vt:lpstr>TWORZENIE GRUP I ORGANIZACJI PRODUCENTÓW  W SEKTORZE ROLNYM I LEŚNYM</vt:lpstr>
      <vt:lpstr>TWORZENIE GRUP I ORGANIZACJI PRODUCENTÓW  W SEKTORZE ROLNYM I LEŚNYM</vt:lpstr>
      <vt:lpstr>WSPARCIE INWESTYCJI W ŚRODKI ZAPOBIEGAWCZE, KTÓRYCH CELEM JEST OGRANICZENIE SKUTKÓW PRAWDOPODOBNYCH KLĘSK ŻYWIOŁOWYCH, NIEKORZYSTNYCH ZJAWISK ATMOSFERYCZNYCH  I KATASTROF</vt:lpstr>
      <vt:lpstr>WSPARCIE INWESTYCJI W ODTWARZANIE GRUNTÓW ROLNYCH I PRZYWRACANIE POTENCJAŁU PRODUKCJI ROLNEJ ZNISZCZONEGO W WYNIKU KLĘSK ŻYWIOŁOWYCH, NIEKORZYSTNYCH ZJAWISK KLIMATYCZNYCH I KATASTROF</vt:lpstr>
      <vt:lpstr>WSPARCIE INWESTYCJI W ODTWARZANIE GRUNTÓW ROLNYCH I PRZYWRACANIE POTENCJAŁU PRODUKCJI ROLNEJ ZNISZCZONEGO W WYNIKU KLĘSK ŻYWIOŁOWYCH, NIEKORZYSTNYCH ZJAWISK KLIMATYCZNYCH I KATASTROF</vt:lpstr>
      <vt:lpstr>POMOC NA ROZPOCZĘCIE DZIAŁALNOŚCI GOSPODARCZEJ NA RZECZ MŁODYCH ROLNIKÓW</vt:lpstr>
      <vt:lpstr>POMOC NA ROZPOCZĘCIE DZIAŁALNOŚCI GOSPODARCZEJ NA RZECZ MŁODYCH ROLNIKÓW</vt:lpstr>
      <vt:lpstr>POMOC NA ROZPOCZĘCIE DZIAŁALNOŚCI GOSPODARCZEJ NA RZECZ MŁODYCH ROLNIKÓW</vt:lpstr>
      <vt:lpstr>POMOC NA ROZPOCZĘCIE POZAROLNICZEJ DZIAŁALNOŚCI GOSPODARCZEJ NA OBSZARACH WIEJSKICH</vt:lpstr>
      <vt:lpstr>POMOC NA ROZPOCZĘCIE POZAROLNICZEJ DZIAŁALNOŚCI GOSPODARCZEJ NA OBSZARACH WIEJSKICH</vt:lpstr>
      <vt:lpstr>Płatności dla rolników przekazujących małe gospodarstwa</vt:lpstr>
      <vt:lpstr>POMOC NA ROZPOCZĘCIE DZIAŁALNOŚCI GOSPODARCZEJ NA RZECZ ROZWOJU MAŁYCH GOSPODARSTW</vt:lpstr>
      <vt:lpstr>POMOC NA ROZPOCZĘCIE DZIAŁALNOŚCI GOSPODARCZEJ NA RZECZ ROZWOJU MAŁYCH GOSPODARSTW</vt:lpstr>
      <vt:lpstr>ROZWÓJ USŁUG ROLNICZYCH</vt:lpstr>
      <vt:lpstr>PŁATNOŚCI BEZPOŚREDNIE</vt:lpstr>
      <vt:lpstr>PŁATNOŚCI BEZPOŚREDNIE</vt:lpstr>
      <vt:lpstr>PŁATNOŚCI BEZPOŚREDNIE</vt:lpstr>
      <vt:lpstr>DZIĘKUJĘ ZA UWAGĘ</vt:lpstr>
    </vt:vector>
  </TitlesOfParts>
  <Company>W-MODR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 dla młodych rolników</dc:title>
  <dc:creator>Arkadiusz Tabaka</dc:creator>
  <cp:lastModifiedBy>Arkadiusz Tabaka</cp:lastModifiedBy>
  <cp:revision>53</cp:revision>
  <dcterms:created xsi:type="dcterms:W3CDTF">2014-02-20T09:28:09Z</dcterms:created>
  <dcterms:modified xsi:type="dcterms:W3CDTF">2015-05-27T10:02:07Z</dcterms:modified>
</cp:coreProperties>
</file>